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Roboto Slab Regular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HelveticaNeueLight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HelveticaNeueLight-regular.fntdata"/><Relationship Id="rId24" Type="http://schemas.openxmlformats.org/officeDocument/2006/relationships/font" Target="fonts/Roboto-bold.fntdata"/><Relationship Id="rId46" Type="http://schemas.openxmlformats.org/officeDocument/2006/relationships/font" Target="fonts/HelveticaNeueLight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48" Type="http://schemas.openxmlformats.org/officeDocument/2006/relationships/font" Target="fonts/RobotoSlabRegular-bold.fntdata"/><Relationship Id="rId25" Type="http://schemas.openxmlformats.org/officeDocument/2006/relationships/font" Target="fonts/Roboto-italic.fntdata"/><Relationship Id="rId47" Type="http://schemas.openxmlformats.org/officeDocument/2006/relationships/font" Target="fonts/RobotoSlabRegular-regular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111cb9a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111cb9a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111cb9a8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111cb9a8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111cb9a8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111cb9a8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111cb9a8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111cb9a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111cb9a8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111cb9a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111cb9a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111cb9a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111cb9a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111cb9a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9e3d645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9e3d645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11aa28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11aa28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111cb9a8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111cb9a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111cb9a8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111cb9a8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Bias/Variance Trade-off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250" y="1311925"/>
            <a:ext cx="3843499" cy="32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7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training data even more loosely.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While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slightly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increasing.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7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4" y="1266621"/>
            <a:ext cx="3881175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8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No variance</a:t>
            </a:r>
            <a:r>
              <a:rPr b="1" lang="en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endParaRPr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very high bias</a:t>
            </a:r>
            <a:endParaRPr u="sng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58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en" sz="2300" u="sng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TOO SIMPLE</a:t>
            </a: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BUT NOT </a:t>
            </a:r>
            <a:r>
              <a:rPr b="1" lang="en" sz="2300" u="sng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TOO COMPLEX</a:t>
            </a:r>
            <a:endParaRPr sz="2300" u="sng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5" y="1790475"/>
            <a:ext cx="2648384" cy="22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602" y="1807690"/>
            <a:ext cx="2701451" cy="219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984" y="1813603"/>
            <a:ext cx="2652036" cy="220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0"/>
          <p:cNvPicPr preferRelativeResize="0"/>
          <p:nvPr/>
        </p:nvPicPr>
        <p:blipFill rotWithShape="1">
          <a:blip r:embed="rId4">
            <a:alphaModFix/>
          </a:blip>
          <a:srcRect b="26959" l="0" r="0" t="0"/>
          <a:stretch/>
        </p:blipFill>
        <p:spPr>
          <a:xfrm>
            <a:off x="2998125" y="1847250"/>
            <a:ext cx="3914376" cy="19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0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en" sz="2300" u="sng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TOO SIMPLE</a:t>
            </a: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BUT NOT </a:t>
            </a:r>
            <a:r>
              <a:rPr b="1" lang="en" sz="2300" u="sng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TOO COMPLEX</a:t>
            </a:r>
            <a:endParaRPr sz="2300" u="sng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Introduce regression problem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Bias variance trade off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5">
            <a:alphaModFix/>
          </a:blip>
          <a:srcRect b="0" l="0" r="0" t="30323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900825"/>
            <a:ext cx="4738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Introducing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Problem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585600" y="3037982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Predict the median house value as a function of some measure of given social economic level (% lower status)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Each observation corresponds to a town in the given geography.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00" y="513350"/>
            <a:ext cx="3515097" cy="272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1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Linear Regression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Median House Value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600" y="1544000"/>
            <a:ext cx="4163870" cy="322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38" y="1555275"/>
            <a:ext cx="4115803" cy="32040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2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KNN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Median House Value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7459475" y="309813"/>
            <a:ext cx="13116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🤹🏽</a:t>
            </a:r>
            <a:endParaRPr sz="9000"/>
          </a:p>
        </p:txBody>
      </p:sp>
      <p:sp>
        <p:nvSpPr>
          <p:cNvPr id="254" name="Google Shape;254;p53"/>
          <p:cNvSpPr txBox="1"/>
          <p:nvPr/>
        </p:nvSpPr>
        <p:spPr>
          <a:xfrm>
            <a:off x="484950" y="33143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 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/ VARIANCE 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trade-off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50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very closely with the training data.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is very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high variance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very low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there is less difference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between actual and predicted value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75" y="1291850"/>
            <a:ext cx="3958940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76" y="1291850"/>
            <a:ext cx="3886525" cy="3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5"/>
          <p:cNvSpPr txBox="1"/>
          <p:nvPr/>
        </p:nvSpPr>
        <p:spPr>
          <a:xfrm>
            <a:off x="805675" y="1609675"/>
            <a:ext cx="3213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following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training data but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not as much as the previous case.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a lot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5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400" y="1264300"/>
            <a:ext cx="3871225" cy="32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6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training data quite loosely.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increasing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6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